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311" r:id="rId4"/>
    <p:sldId id="312" r:id="rId5"/>
    <p:sldId id="290" r:id="rId6"/>
    <p:sldId id="30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D559"/>
    <a:srgbClr val="7CDE7C"/>
    <a:srgbClr val="33CC33"/>
    <a:srgbClr val="625128"/>
    <a:srgbClr val="7D6833"/>
    <a:srgbClr val="9E8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355" autoAdjust="0"/>
  </p:normalViewPr>
  <p:slideViewPr>
    <p:cSldViewPr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200" baseline="0" dirty="0"/>
              <a:t>Upper Limits of Mercury Concentration in Natural Gas Fields µg/Nm3 by Region</a:t>
            </a:r>
          </a:p>
        </c:rich>
      </c:tx>
      <c:layout>
        <c:manualLayout>
          <c:xMode val="edge"/>
          <c:yMode val="edge"/>
          <c:x val="0.22790041805899114"/>
          <c:y val="2.67221097842110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Sheet1!$B$12</c:f>
              <c:strCache>
                <c:ptCount val="1"/>
                <c:pt idx="0">
                  <c:v>µg/Nm3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0.002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46-4E4A-8907-248FB384F5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Sheet1!$A$14:$A$20</c:f>
              <c:strCache>
                <c:ptCount val="7"/>
                <c:pt idx="0">
                  <c:v>North Africa</c:v>
                </c:pt>
                <c:pt idx="1">
                  <c:v>North America</c:v>
                </c:pt>
                <c:pt idx="2">
                  <c:v>South America</c:v>
                </c:pt>
                <c:pt idx="3">
                  <c:v>Middle East</c:v>
                </c:pt>
                <c:pt idx="4">
                  <c:v>Europe</c:v>
                </c:pt>
                <c:pt idx="5">
                  <c:v>Required Limit</c:v>
                </c:pt>
                <c:pt idx="6">
                  <c:v>NouHgt</c:v>
                </c:pt>
              </c:strCache>
            </c:strRef>
          </c:cat>
          <c:val>
            <c:numRef>
              <c:f>Sheet1!$B$14:$B$20</c:f>
              <c:numCache>
                <c:formatCode>#,##0</c:formatCode>
                <c:ptCount val="7"/>
                <c:pt idx="0">
                  <c:v>100</c:v>
                </c:pt>
                <c:pt idx="1">
                  <c:v>20</c:v>
                </c:pt>
                <c:pt idx="2">
                  <c:v>105</c:v>
                </c:pt>
                <c:pt idx="3">
                  <c:v>10</c:v>
                </c:pt>
                <c:pt idx="4">
                  <c:v>50</c:v>
                </c:pt>
                <c:pt idx="5">
                  <c:v>10</c:v>
                </c:pt>
                <c:pt idx="6">
                  <c:v>1.1499999999999999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46-4E4A-8907-248FB384F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350381880"/>
        <c:axId val="350376784"/>
      </c:barChart>
      <c:catAx>
        <c:axId val="350381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376784"/>
        <c:crosses val="autoZero"/>
        <c:auto val="1"/>
        <c:lblAlgn val="ctr"/>
        <c:lblOffset val="100"/>
        <c:noMultiLvlLbl val="0"/>
      </c:catAx>
      <c:valAx>
        <c:axId val="35037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38188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CF1F8-0ECF-4E77-9409-C81521AED1CF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EF188-D825-4CBF-8AA9-6E7A220A90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2380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B86B7-97C5-45AC-BBC9-9DD9DE293C84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3795B-CA8F-4690-AD90-2C8A52E2D7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08067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B3795B-CA8F-4690-AD90-2C8A52E2D7D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60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D683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>
            <a:lvl1pPr algn="ctr">
              <a:defRPr sz="4400" b="1" baseline="0">
                <a:solidFill>
                  <a:schemeClr val="tx2">
                    <a:lumMod val="75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" y="2315255"/>
            <a:ext cx="9144000" cy="1246909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46909"/>
            <a:ext cx="9144000" cy="492162"/>
          </a:xfr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algn="ctr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>
            <a:lvl1pPr>
              <a:buClrTx/>
              <a:buFont typeface="Wingdings" pitchFamily="2" charset="2"/>
              <a:buChar char="ü"/>
              <a:defRPr sz="2400"/>
            </a:lvl1pPr>
            <a:lvl2pPr>
              <a:buClrTx/>
              <a:buFont typeface="Courier New" pitchFamily="49" charset="0"/>
              <a:buChar char="o"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228600" y="6324600"/>
            <a:ext cx="8763000" cy="1588"/>
          </a:xfrm>
          <a:prstGeom prst="line">
            <a:avLst/>
          </a:prstGeom>
          <a:ln w="38100">
            <a:solidFill>
              <a:srgbClr val="62512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694786" y="6356742"/>
            <a:ext cx="2215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  <a:effectLst/>
              </a:rPr>
              <a:t>No</a:t>
            </a:r>
            <a:r>
              <a:rPr lang="en-US" b="1" i="1" dirty="0">
                <a:effectLst/>
              </a:rPr>
              <a:t>u</a:t>
            </a:r>
            <a:r>
              <a:rPr lang="en-US" b="1" i="1" dirty="0">
                <a:solidFill>
                  <a:srgbClr val="00B050"/>
                </a:solidFill>
                <a:effectLst/>
              </a:rPr>
              <a:t>Hg</a:t>
            </a:r>
            <a:r>
              <a:rPr lang="en-US" b="1" i="1" dirty="0">
                <a:effectLst/>
              </a:rPr>
              <a:t>t</a:t>
            </a:r>
            <a:r>
              <a:rPr lang="en-US" b="1" i="1" baseline="0" dirty="0">
                <a:effectLst/>
              </a:rPr>
              <a:t> Technologies</a:t>
            </a:r>
            <a:endParaRPr lang="en-US" b="1" i="1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69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54395"/>
            <a:ext cx="4038600" cy="42717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4395"/>
            <a:ext cx="4038600" cy="42717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690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246909"/>
            <a:ext cx="9144000" cy="492162"/>
          </a:xfr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algn="ctr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600" y="6324600"/>
            <a:ext cx="8763000" cy="1588"/>
          </a:xfrm>
          <a:prstGeom prst="line">
            <a:avLst/>
          </a:prstGeom>
          <a:ln w="38100">
            <a:solidFill>
              <a:srgbClr val="62512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694786" y="6356742"/>
            <a:ext cx="2215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  <a:effectLst/>
              </a:rPr>
              <a:t>No</a:t>
            </a:r>
            <a:r>
              <a:rPr lang="en-US" b="1" i="1" dirty="0">
                <a:effectLst/>
              </a:rPr>
              <a:t>u</a:t>
            </a:r>
            <a:r>
              <a:rPr lang="en-US" b="1" i="1" dirty="0">
                <a:solidFill>
                  <a:srgbClr val="00B050"/>
                </a:solidFill>
                <a:effectLst/>
              </a:rPr>
              <a:t>Hg</a:t>
            </a:r>
            <a:r>
              <a:rPr lang="en-US" b="1" i="1" dirty="0">
                <a:effectLst/>
              </a:rPr>
              <a:t>t</a:t>
            </a:r>
            <a:r>
              <a:rPr lang="en-US" b="1" i="1" baseline="0" dirty="0">
                <a:effectLst/>
              </a:rPr>
              <a:t> Technologies</a:t>
            </a:r>
            <a:endParaRPr lang="en-US" b="1" i="1" dirty="0">
              <a:effectLst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5989"/>
            <a:ext cx="4040188" cy="499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5255"/>
            <a:ext cx="4040188" cy="38109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15989"/>
            <a:ext cx="4041775" cy="499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15255"/>
            <a:ext cx="4041775" cy="38109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6909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228600" y="6324600"/>
            <a:ext cx="8763000" cy="1588"/>
          </a:xfrm>
          <a:prstGeom prst="line">
            <a:avLst/>
          </a:prstGeom>
          <a:ln w="38100">
            <a:solidFill>
              <a:srgbClr val="62512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694786" y="6356742"/>
            <a:ext cx="2215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  <a:effectLst/>
              </a:rPr>
              <a:t>No</a:t>
            </a:r>
            <a:r>
              <a:rPr lang="en-US" b="1" i="1" dirty="0">
                <a:effectLst/>
              </a:rPr>
              <a:t>u</a:t>
            </a:r>
            <a:r>
              <a:rPr lang="en-US" b="1" i="1" dirty="0">
                <a:solidFill>
                  <a:srgbClr val="00B050"/>
                </a:solidFill>
                <a:effectLst/>
              </a:rPr>
              <a:t>Hg</a:t>
            </a:r>
            <a:r>
              <a:rPr lang="en-US" b="1" i="1" dirty="0">
                <a:effectLst/>
              </a:rPr>
              <a:t>t</a:t>
            </a:r>
            <a:r>
              <a:rPr lang="en-US" b="1" i="1" baseline="0" dirty="0">
                <a:effectLst/>
              </a:rPr>
              <a:t> Technologies</a:t>
            </a:r>
            <a:endParaRPr lang="en-US" b="1" i="1" dirty="0">
              <a:effectLst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1246909"/>
            <a:ext cx="9144000" cy="492162"/>
          </a:xfr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algn="ctr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6909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228600" y="6324600"/>
            <a:ext cx="8763000" cy="1588"/>
          </a:xfrm>
          <a:prstGeom prst="line">
            <a:avLst/>
          </a:prstGeom>
          <a:ln w="38100">
            <a:solidFill>
              <a:srgbClr val="62512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694786" y="6356742"/>
            <a:ext cx="2215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  <a:effectLst/>
              </a:rPr>
              <a:t>No</a:t>
            </a:r>
            <a:r>
              <a:rPr lang="en-US" b="1" i="1" dirty="0">
                <a:effectLst/>
              </a:rPr>
              <a:t>u</a:t>
            </a:r>
            <a:r>
              <a:rPr lang="en-US" b="1" i="1" dirty="0">
                <a:solidFill>
                  <a:srgbClr val="00B050"/>
                </a:solidFill>
                <a:effectLst/>
              </a:rPr>
              <a:t>Hg</a:t>
            </a:r>
            <a:r>
              <a:rPr lang="en-US" b="1" i="1" dirty="0">
                <a:effectLst/>
              </a:rPr>
              <a:t>t</a:t>
            </a:r>
            <a:r>
              <a:rPr lang="en-US" b="1" i="1" baseline="0" dirty="0">
                <a:effectLst/>
              </a:rPr>
              <a:t> Technologies</a:t>
            </a:r>
            <a:endParaRPr lang="en-US" b="1" i="1" dirty="0">
              <a:effectLst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246909"/>
            <a:ext cx="9144000" cy="492162"/>
          </a:xfr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algn="ctr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690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246909"/>
            <a:ext cx="9144000" cy="492162"/>
          </a:xfr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>
            <a:lvl1pPr algn="ctr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6324600"/>
            <a:ext cx="8763000" cy="1588"/>
          </a:xfrm>
          <a:prstGeom prst="line">
            <a:avLst/>
          </a:prstGeom>
          <a:ln w="38100">
            <a:solidFill>
              <a:srgbClr val="62512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694786" y="6356742"/>
            <a:ext cx="2215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  <a:effectLst/>
              </a:rPr>
              <a:t>No</a:t>
            </a:r>
            <a:r>
              <a:rPr lang="en-US" b="1" i="1" dirty="0">
                <a:effectLst/>
              </a:rPr>
              <a:t>u</a:t>
            </a:r>
            <a:r>
              <a:rPr lang="en-US" b="1" i="1" dirty="0">
                <a:solidFill>
                  <a:srgbClr val="00B050"/>
                </a:solidFill>
                <a:effectLst/>
              </a:rPr>
              <a:t>Hg</a:t>
            </a:r>
            <a:r>
              <a:rPr lang="en-US" b="1" i="1" dirty="0">
                <a:effectLst/>
              </a:rPr>
              <a:t>t</a:t>
            </a:r>
            <a:r>
              <a:rPr lang="en-US" b="1" i="1" baseline="0" dirty="0">
                <a:effectLst/>
              </a:rPr>
              <a:t> Technologies</a:t>
            </a:r>
            <a:endParaRPr lang="en-US" b="1" i="1" dirty="0">
              <a:effectLst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C49EE-A340-4174-A935-0F816DCC96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raham@nouhg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260" y="395005"/>
            <a:ext cx="818026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3200" b="1" dirty="0"/>
              <a:t>MERCURY CONTROL</a:t>
            </a:r>
          </a:p>
          <a:p>
            <a:pPr algn="ctr"/>
            <a:r>
              <a:rPr lang="en-US" sz="3200" b="1" dirty="0"/>
              <a:t>STAYING ONE STEP AHEAD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28" y="4305068"/>
            <a:ext cx="2982021" cy="21336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020" y="2221201"/>
            <a:ext cx="4572000" cy="3274665"/>
          </a:xfrm>
        </p:spPr>
        <p:txBody>
          <a:bodyPr>
            <a:noAutofit/>
          </a:bodyPr>
          <a:lstStyle/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NouHgt Technologies has the exclusive rights to license and use the state of the art Mercury Control and Recovery technology patented by Celec Inc.</a:t>
            </a:r>
          </a:p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The technology is applicable in many areas however an important application is the removal of mercury from Natural Gas prior to compression and liquefaction.</a:t>
            </a:r>
          </a:p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200" dirty="0"/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2C49EE-A340-4174-A935-0F816DCC969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G:\Jerritt_Mill\2012_02\IMG_68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92065"/>
            <a:ext cx="3910584" cy="293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57800" y="5363865"/>
            <a:ext cx="3703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/>
              <a:t>Jerritt Canyon Mine twin roasting facility, Elko Nevada.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Natural Gas Fields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071" y="2315255"/>
            <a:ext cx="8065050" cy="3719899"/>
          </a:xfrm>
        </p:spPr>
        <p:txBody>
          <a:bodyPr>
            <a:noAutofit/>
          </a:bodyPr>
          <a:lstStyle/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CA" sz="2200" dirty="0"/>
              <a:t>Mercury is present in all of the world’s natural gas fields.</a:t>
            </a:r>
          </a:p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CA" sz="2200" dirty="0"/>
              <a:t>Process plants including liquefied natural gas (LNG) facilities and nitrogen-rejection facilities are susceptible to corrosive attack by mercury.</a:t>
            </a:r>
          </a:p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CA" sz="2200" dirty="0"/>
              <a:t>Mercury can cause severe and catastrophic corrosion of aluminum heat exchangers by liquid metal embrittlement (LME).</a:t>
            </a:r>
          </a:p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CA" sz="2200" dirty="0"/>
              <a:t>Target limits of mercury concentration in natural gas entering these plants is set at 10ng/Nm</a:t>
            </a:r>
            <a:r>
              <a:rPr lang="en-CA" sz="2200" baseline="30000" dirty="0"/>
              <a:t>3</a:t>
            </a:r>
            <a:r>
              <a:rPr lang="en-CA" sz="2200" dirty="0"/>
              <a:t>.</a:t>
            </a:r>
            <a:endParaRPr lang="en-CA" sz="2200" baseline="30000" dirty="0"/>
          </a:p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200" b="1" i="1" dirty="0"/>
              <a:t>NouHgt Technologies LLC. has the proven best technology to deal with mercury in natural gas.</a:t>
            </a:r>
          </a:p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200" dirty="0"/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2C49EE-A340-4174-A935-0F816DCC969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2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Natural Gas Fields II</a:t>
            </a:r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>
          <a:xfrm>
            <a:off x="6607465" y="63391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2C49EE-A340-4174-A935-0F816DCC969B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8416827"/>
              </p:ext>
            </p:extLst>
          </p:nvPr>
        </p:nvGraphicFramePr>
        <p:xfrm>
          <a:off x="270640" y="1752031"/>
          <a:ext cx="8641125" cy="380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270640" y="5561721"/>
            <a:ext cx="8641125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Aft>
                <a:spcPts val="1200"/>
              </a:spcAft>
            </a:pPr>
            <a:r>
              <a:rPr lang="en-CA" dirty="0"/>
              <a:t>The concentration of mercury in the natural gas fields in Southeast Asia can be as high as 2,000  </a:t>
            </a:r>
            <a:r>
              <a:rPr lang="en-US" dirty="0"/>
              <a:t>µg/Nm3.</a:t>
            </a:r>
          </a:p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1699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Corporate Strategy for Natural Gas 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7020" y="2123230"/>
            <a:ext cx="4493385" cy="4147740"/>
          </a:xfrm>
        </p:spPr>
        <p:txBody>
          <a:bodyPr>
            <a:noAutofit/>
          </a:bodyPr>
          <a:lstStyle/>
          <a:p>
            <a:pPr algn="just">
              <a:lnSpc>
                <a:spcPts val="2300"/>
              </a:lnSpc>
              <a:spcBef>
                <a:spcPts val="0"/>
              </a:spcBef>
              <a:spcAft>
                <a:spcPts val="1200"/>
              </a:spcAft>
            </a:pPr>
            <a:r>
              <a:rPr lang="en-CA" sz="2200" dirty="0"/>
              <a:t>Install Mercury control equipment in a Natural Gas liquefaction plant to allow it to meet technical specifications.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2C49EE-A340-4174-A935-0F816DCC969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410" y="2200040"/>
            <a:ext cx="4328165" cy="28029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7200" y="5195630"/>
            <a:ext cx="4151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Constructing new ore dryer with mercury scrubbing stack, Jerritt Canyon Mine, Elko, Nevada</a:t>
            </a:r>
          </a:p>
        </p:txBody>
      </p:sp>
    </p:spTree>
    <p:extLst>
      <p:ext uri="{BB962C8B-B14F-4D97-AF65-F5344CB8AC3E}">
        <p14:creationId xmlns:p14="http://schemas.microsoft.com/office/powerpoint/2010/main" val="3320696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CA" sz="2200" b="1" dirty="0"/>
              <a:t>Contact Information:</a:t>
            </a:r>
          </a:p>
          <a:p>
            <a:pPr marL="0" indent="0">
              <a:buNone/>
            </a:pPr>
            <a:r>
              <a:rPr lang="en-CA" sz="2200" dirty="0"/>
              <a:t>Graham C. Dickson</a:t>
            </a:r>
          </a:p>
          <a:p>
            <a:pPr marL="0" indent="0">
              <a:buNone/>
            </a:pPr>
            <a:r>
              <a:rPr lang="en-CA" sz="2200" dirty="0"/>
              <a:t>President, CEO</a:t>
            </a:r>
          </a:p>
          <a:p>
            <a:pPr marL="0" indent="0">
              <a:buNone/>
            </a:pPr>
            <a:r>
              <a:rPr lang="en-CA" sz="2200" dirty="0"/>
              <a:t>Cell. 604 833 0346</a:t>
            </a:r>
          </a:p>
          <a:p>
            <a:pPr marL="0" indent="0">
              <a:buNone/>
            </a:pPr>
            <a:r>
              <a:rPr lang="en-CA" sz="2200" dirty="0">
                <a:hlinkClick r:id="rId3"/>
              </a:rPr>
              <a:t>graham@nouhgt.com</a:t>
            </a:r>
            <a:endParaRPr lang="en-CA" sz="2200" dirty="0"/>
          </a:p>
          <a:p>
            <a:pPr marL="0" indent="0">
              <a:buNone/>
            </a:pPr>
            <a:endParaRPr lang="en-CA" sz="2200" dirty="0"/>
          </a:p>
          <a:p>
            <a:pPr marL="0" indent="0">
              <a:buNone/>
            </a:pPr>
            <a:r>
              <a:rPr lang="en-CA" sz="2200" dirty="0"/>
              <a:t>#304A 106 West 1</a:t>
            </a:r>
            <a:r>
              <a:rPr lang="en-CA" sz="2200" baseline="30000" dirty="0"/>
              <a:t>st</a:t>
            </a:r>
            <a:r>
              <a:rPr lang="en-CA" sz="2200" dirty="0"/>
              <a:t> Street,</a:t>
            </a:r>
          </a:p>
          <a:p>
            <a:pPr marL="0" indent="0">
              <a:buNone/>
            </a:pPr>
            <a:r>
              <a:rPr lang="en-CA" sz="2200" dirty="0"/>
              <a:t>North Vancouver, BC</a:t>
            </a:r>
          </a:p>
          <a:p>
            <a:pPr marL="0" indent="0">
              <a:buNone/>
            </a:pPr>
            <a:r>
              <a:rPr lang="en-CA" sz="2200" dirty="0"/>
              <a:t>V7M 1A9</a:t>
            </a:r>
          </a:p>
          <a:p>
            <a:pPr marL="0" indent="0">
              <a:buNone/>
            </a:pPr>
            <a:endParaRPr lang="en-CA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Contact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E2C49EE-A340-4174-A935-0F816DCC969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25423"/>
      </p:ext>
    </p:extLst>
  </p:cSld>
  <p:clrMapOvr>
    <a:masterClrMapping/>
  </p:clrMapOvr>
</p:sld>
</file>

<file path=ppt/theme/theme1.xml><?xml version="1.0" encoding="utf-8"?>
<a:theme xmlns:a="http://schemas.openxmlformats.org/drawingml/2006/main" name="YNGC PRESENTATION THEME">
  <a:themeElements>
    <a:clrScheme name="YNGC Presntation Colors">
      <a:dk1>
        <a:sysClr val="windowText" lastClr="000000"/>
      </a:dk1>
      <a:lt1>
        <a:sysClr val="window" lastClr="FFFFFF"/>
      </a:lt1>
      <a:dk2>
        <a:srgbClr val="5D4117"/>
      </a:dk2>
      <a:lt2>
        <a:srgbClr val="F6F68E"/>
      </a:lt2>
      <a:accent1>
        <a:srgbClr val="FFC000"/>
      </a:accent1>
      <a:accent2>
        <a:srgbClr val="D8B472"/>
      </a:accent2>
      <a:accent3>
        <a:srgbClr val="CD5147"/>
      </a:accent3>
      <a:accent4>
        <a:srgbClr val="FFFF66"/>
      </a:accent4>
      <a:accent5>
        <a:srgbClr val="4BACC6"/>
      </a:accent5>
      <a:accent6>
        <a:srgbClr val="5D4117"/>
      </a:accent6>
      <a:hlink>
        <a:srgbClr val="0000FF"/>
      </a:hlink>
      <a:folHlink>
        <a:srgbClr val="800080"/>
      </a:folHlink>
    </a:clrScheme>
    <a:fontScheme name="YNGC PRESENTATIO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</TotalTime>
  <Words>268</Words>
  <Application>Microsoft Office PowerPoint</Application>
  <PresentationFormat>On-screen Show (4:3)</PresentationFormat>
  <Paragraphs>36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YNGC PRESENTATION THEME</vt:lpstr>
      <vt:lpstr>PowerPoint Presentation</vt:lpstr>
      <vt:lpstr>Technology</vt:lpstr>
      <vt:lpstr>Natural Gas Fields I</vt:lpstr>
      <vt:lpstr>Natural Gas Fields II</vt:lpstr>
      <vt:lpstr>Corporate Strategy for Natural Gas I</vt:lpstr>
      <vt:lpstr>Contact</vt:lpstr>
    </vt:vector>
  </TitlesOfParts>
  <Company>Mineral Resources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E. Drips</dc:creator>
  <cp:lastModifiedBy>Graham Dickson</cp:lastModifiedBy>
  <cp:revision>276</cp:revision>
  <dcterms:created xsi:type="dcterms:W3CDTF">2008-04-18T22:11:18Z</dcterms:created>
  <dcterms:modified xsi:type="dcterms:W3CDTF">2016-05-16T18:25:14Z</dcterms:modified>
</cp:coreProperties>
</file>